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83" r:id="rId4"/>
    <p:sldId id="284" r:id="rId5"/>
    <p:sldId id="285" r:id="rId6"/>
    <p:sldId id="286" r:id="rId7"/>
    <p:sldId id="287" r:id="rId8"/>
    <p:sldId id="288" r:id="rId9"/>
    <p:sldId id="289" r:id="rId10"/>
    <p:sldId id="290" r:id="rId11"/>
    <p:sldId id="259" r:id="rId12"/>
    <p:sldId id="260" r:id="rId13"/>
    <p:sldId id="261" r:id="rId14"/>
    <p:sldId id="262" r:id="rId15"/>
    <p:sldId id="263" r:id="rId16"/>
    <p:sldId id="264" r:id="rId17"/>
    <p:sldId id="291" r:id="rId18"/>
    <p:sldId id="266" r:id="rId19"/>
    <p:sldId id="282" r:id="rId20"/>
    <p:sldId id="292" r:id="rId21"/>
    <p:sldId id="293" r:id="rId22"/>
    <p:sldId id="294" r:id="rId23"/>
    <p:sldId id="267" r:id="rId24"/>
    <p:sldId id="268" r:id="rId2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100" d="100"/>
          <a:sy n="100" d="100"/>
        </p:scale>
        <p:origin x="-3780" y="-176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12/27/2024</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 xmlns:p14="http://schemas.microsoft.com/office/powerpoint/2010/main"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12/27/2024</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27.12.2024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t>
            </a:r>
            <a:r>
              <a:rPr lang="en-US" sz="4400" dirty="0" smtClean="0">
                <a:solidFill>
                  <a:schemeClr val="tx1"/>
                </a:solidFill>
              </a:rPr>
              <a:t>ARCTIV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a:t>
            </a:r>
            <a:r>
              <a:rPr lang="en-US" sz="1400" dirty="0" smtClean="0"/>
              <a:t>2024-12-27</a:t>
            </a:r>
            <a:endParaRPr lang="en-US" sz="1400" dirty="0" smtClean="0"/>
          </a:p>
          <a:p>
            <a:r>
              <a:rPr lang="en-US" sz="1400" dirty="0" smtClean="0"/>
              <a:t>Version: </a:t>
            </a:r>
            <a:r>
              <a:rPr lang="en-US" sz="1400" dirty="0" smtClean="0"/>
              <a:t>0.1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smtClean="0"/>
              <a:t>China, </a:t>
            </a:r>
            <a:r>
              <a:rPr lang="en-US" sz="1400" dirty="0" err="1" smtClean="0"/>
              <a:t>Notia</a:t>
            </a:r>
            <a:r>
              <a:rPr lang="en-US" sz="1400" dirty="0" smtClean="0"/>
              <a:t>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China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a:t>
            </a:r>
            <a:r>
              <a:rPr lang="en-US" sz="1600" dirty="0" smtClean="0"/>
              <a:t>maker/event host</a:t>
            </a:r>
            <a:endParaRPr lang="en-US" sz="1600" dirty="0" smtClean="0"/>
          </a:p>
          <a:p>
            <a:r>
              <a:rPr lang="en-US" sz="1600" b="1" dirty="0" smtClean="0"/>
              <a:t>Joint Force Air Component Commander (JFACC): Volunteer 132</a:t>
            </a:r>
            <a:r>
              <a:rPr lang="en-US" sz="1600" b="1" baseline="30000" dirty="0" smtClean="0"/>
              <a:t>nd</a:t>
            </a:r>
            <a:r>
              <a:rPr lang="en-US" sz="1600" b="1" dirty="0" smtClean="0"/>
              <a:t> </a:t>
            </a:r>
            <a:r>
              <a:rPr lang="en-US" sz="1600" b="1" dirty="0" smtClean="0"/>
              <a:t>members/externals</a:t>
            </a:r>
            <a:endParaRPr lang="en-US" sz="1600" b="1" dirty="0" smtClean="0"/>
          </a:p>
          <a:p>
            <a:r>
              <a:rPr lang="en-US" sz="1600" b="1" dirty="0" smtClean="0"/>
              <a:t>Air Operations Centre (AOC): JFACC volunteers take turn</a:t>
            </a:r>
          </a:p>
          <a:p>
            <a:r>
              <a:rPr lang="en-US" sz="1600" dirty="0" smtClean="0"/>
              <a:t>Virtual </a:t>
            </a:r>
            <a:r>
              <a:rPr lang="en-US" sz="1600" dirty="0" smtClean="0"/>
              <a:t>Intelligence Directorate (VID): Mission </a:t>
            </a:r>
            <a:r>
              <a:rPr lang="en-US" sz="1600" dirty="0" smtClean="0"/>
              <a:t>maker/event host</a:t>
            </a:r>
            <a:endParaRPr lang="en-US" sz="1600" dirty="0" smtClean="0"/>
          </a:p>
          <a:p>
            <a:r>
              <a:rPr lang="en-US" sz="1600" b="1" dirty="0" smtClean="0"/>
              <a:t>Virtual Intelligence Service (VIS): Volunteer 132</a:t>
            </a:r>
            <a:r>
              <a:rPr lang="en-US" sz="1600" b="1" baseline="30000" dirty="0" smtClean="0"/>
              <a:t>nd</a:t>
            </a:r>
            <a:r>
              <a:rPr lang="en-US" sz="1600" b="1" dirty="0" smtClean="0"/>
              <a:t> </a:t>
            </a:r>
            <a:r>
              <a:rPr lang="en-US" sz="1600" b="1" dirty="0" smtClean="0"/>
              <a:t>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a:t>
            </a:r>
            <a:r>
              <a:rPr lang="en-US" sz="1600" b="1" i="1" dirty="0" smtClean="0">
                <a:solidFill>
                  <a:schemeClr val="tx1">
                    <a:lumMod val="50000"/>
                    <a:lumOff val="50000"/>
                  </a:schemeClr>
                </a:solidFill>
              </a:rPr>
              <a:t>If interest, can be filled by volunteers (need minimum 3</a:t>
            </a:r>
            <a:r>
              <a:rPr lang="en-US" sz="1600" b="1" i="1" dirty="0" smtClean="0"/>
              <a:t>)</a:t>
            </a:r>
            <a:endParaRPr lang="en-US" sz="1600" b="1" i="1" dirty="0" smtClean="0"/>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t>
            </a:r>
            <a:r>
              <a:rPr lang="en-US" sz="1600" dirty="0" smtClean="0"/>
              <a:t>(Air, </a:t>
            </a:r>
            <a:r>
              <a:rPr lang="en-US" sz="1600" dirty="0" smtClean="0"/>
              <a:t>maritime </a:t>
            </a:r>
            <a:r>
              <a:rPr lang="en-US" sz="1600" dirty="0" smtClean="0"/>
              <a:t>and land forces)</a:t>
            </a:r>
            <a:endParaRPr lang="en-US" sz="1600" dirty="0" smtClean="0"/>
          </a:p>
          <a:p>
            <a:r>
              <a:rPr lang="en-US" sz="1600" dirty="0" smtClean="0"/>
              <a:t>Mission designers /event host</a:t>
            </a:r>
          </a:p>
          <a:p>
            <a:r>
              <a:rPr lang="en-US" sz="1600" dirty="0" smtClean="0"/>
              <a:t>Ensures to streamline events</a:t>
            </a:r>
          </a:p>
          <a:p>
            <a:endParaRPr lang="en-US" sz="1600" dirty="0"/>
          </a:p>
        </p:txBody>
      </p:sp>
      <p:sp>
        <p:nvSpPr>
          <p:cNvPr id="3" name="Tittel 2"/>
          <p:cNvSpPr>
            <a:spLocks noGrp="1"/>
          </p:cNvSpPr>
          <p:nvPr>
            <p:ph type="title"/>
          </p:nvPr>
        </p:nvSpPr>
        <p:spPr/>
        <p:txBody>
          <a:bodyPr/>
          <a:lstStyle/>
          <a:p>
            <a:r>
              <a:rPr lang="en-US" dirty="0" smtClean="0"/>
              <a:t>CJTF – </a:t>
            </a:r>
            <a:r>
              <a:rPr lang="en-US" dirty="0" smtClean="0"/>
              <a:t>23  </a:t>
            </a:r>
            <a:r>
              <a:rPr lang="en-US" dirty="0" smtClean="0"/>
              <a:t>HQ</a:t>
            </a:r>
            <a:endParaRPr lang="en-US" dirty="0"/>
          </a:p>
        </p:txBody>
      </p:sp>
      <p:pic>
        <p:nvPicPr>
          <p:cNvPr id="1026" name="Picture 2" descr="D:\GIT PROJECTS\OPAT-background\CJTF-23 logo.png"/>
          <p:cNvPicPr>
            <a:picLocks noChangeAspect="1" noChangeArrowheads="1"/>
          </p:cNvPicPr>
          <p:nvPr/>
        </p:nvPicPr>
        <p:blipFill>
          <a:blip r:embed="rId2"/>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a:t>
            </a:r>
            <a:r>
              <a:rPr lang="en-US" sz="1600" dirty="0" smtClean="0"/>
              <a:t>guidance (Air Operations Directive, AOD) </a:t>
            </a:r>
            <a:r>
              <a:rPr lang="en-US" sz="1600" dirty="0" smtClean="0"/>
              <a:t>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endParaRPr lang="en-US" sz="1600" dirty="0" smtClean="0"/>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a:t>
            </a:r>
            <a:r>
              <a:rPr lang="en-US" sz="1600" dirty="0" smtClean="0"/>
              <a:t> be intelligence </a:t>
            </a:r>
            <a:r>
              <a:rPr lang="en-US" sz="1600" dirty="0" smtClean="0"/>
              <a:t>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a16="http://schemas.microsoft.com/office/drawing/2014/main" xmlns=""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a16="http://schemas.microsoft.com/office/drawing/2014/main" xmlns=""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a16="http://schemas.microsoft.com/office/drawing/2014/main" xmlns=""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a16="http://schemas.microsoft.com/office/drawing/2014/main" xmlns=""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a16="http://schemas.microsoft.com/office/drawing/2014/main" xmlns=""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a16="http://schemas.microsoft.com/office/drawing/2014/main" xmlns=""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a16="http://schemas.microsoft.com/office/drawing/2014/main" xmlns=""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a16="http://schemas.microsoft.com/office/drawing/2014/main" xmlns=""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a16="http://schemas.microsoft.com/office/drawing/2014/main" xmlns=""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a16="http://schemas.microsoft.com/office/drawing/2014/main" xmlns=""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a16="http://schemas.microsoft.com/office/drawing/2014/main" xmlns=""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a16="http://schemas.microsoft.com/office/drawing/2014/main" xmlns=""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10985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a:t>
            </a:r>
            <a:r>
              <a:rPr lang="en-US" sz="1400" dirty="0" smtClean="0"/>
              <a:t>Operation order (OPORDER)</a:t>
            </a:r>
          </a:p>
          <a:p>
            <a:pPr indent="-161925"/>
            <a:r>
              <a:rPr lang="en-US" sz="1400" dirty="0" smtClean="0"/>
              <a:t>JFACC Joint Air Operations Plan (JAOP</a:t>
            </a:r>
            <a:r>
              <a:rPr lang="en-US" sz="1400" dirty="0" smtClean="0"/>
              <a:t>)</a:t>
            </a:r>
          </a:p>
          <a:p>
            <a:pPr indent="-161925"/>
            <a:r>
              <a:rPr lang="en-US" sz="1400" dirty="0" smtClean="0"/>
              <a:t>SPINS (Special Instructions)</a:t>
            </a:r>
          </a:p>
          <a:p>
            <a:pPr indent="-161925"/>
            <a:r>
              <a:rPr lang="en-US" sz="1400" dirty="0" smtClean="0"/>
              <a:t>Airspace Control </a:t>
            </a:r>
            <a:r>
              <a:rPr lang="en-US" sz="1400" dirty="0" smtClean="0"/>
              <a:t>Plan</a:t>
            </a:r>
            <a:endParaRPr lang="en-US" sz="1400" dirty="0" smtClean="0"/>
          </a:p>
          <a:p>
            <a:pPr indent="-161925"/>
            <a:r>
              <a:rPr lang="en-US" sz="1400" dirty="0" smtClean="0"/>
              <a:t>Air Operations Directive (AOD</a:t>
            </a:r>
            <a:r>
              <a:rPr lang="en-US" sz="1400" dirty="0" smtClean="0"/>
              <a:t>)</a:t>
            </a:r>
          </a:p>
          <a:p>
            <a:pPr indent="-161925"/>
            <a:r>
              <a:rPr lang="en-US" sz="1400" dirty="0" smtClean="0"/>
              <a:t>Airspace Control Order</a:t>
            </a:r>
            <a:endParaRPr lang="en-US" sz="1400" dirty="0" smtClean="0"/>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a:t>
            </a:r>
            <a:r>
              <a:rPr lang="en-US" sz="1200" dirty="0" smtClean="0"/>
              <a:t>specific reports (Specific to </a:t>
            </a:r>
            <a:r>
              <a:rPr lang="en-US" sz="1200" dirty="0" smtClean="0"/>
              <a:t>OPAC </a:t>
            </a:r>
            <a:r>
              <a:rPr lang="en-US" sz="1200" dirty="0" smtClean="0"/>
              <a:t>only)</a:t>
            </a:r>
          </a:p>
          <a:p>
            <a:pPr indent="-161925"/>
            <a:r>
              <a:rPr lang="en-US" sz="1400" dirty="0" smtClean="0"/>
              <a:t>Intelligence Summary (INTSUM</a:t>
            </a:r>
            <a:r>
              <a:rPr lang="en-US" sz="1400" dirty="0" smtClean="0"/>
              <a:t>)</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a:t>
            </a:r>
            <a:r>
              <a:rPr lang="en-US" sz="1400" dirty="0" smtClean="0"/>
              <a:t>layers</a:t>
            </a:r>
          </a:p>
        </p:txBody>
      </p:sp>
      <p:sp>
        <p:nvSpPr>
          <p:cNvPr id="3" name="Tittel 2"/>
          <p:cNvSpPr>
            <a:spLocks noGrp="1"/>
          </p:cNvSpPr>
          <p:nvPr>
            <p:ph type="title"/>
          </p:nvPr>
        </p:nvSpPr>
        <p:spPr/>
        <p:txBody>
          <a:bodyPr/>
          <a:lstStyle/>
          <a:p>
            <a:r>
              <a:rPr lang="en-US" dirty="0" smtClean="0"/>
              <a:t>PRODUCTS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Situation / Road to war</a:t>
            </a:r>
          </a:p>
          <a:p>
            <a:r>
              <a:rPr lang="en-US" dirty="0" smtClean="0"/>
              <a:t>Functions/Roles</a:t>
            </a:r>
          </a:p>
          <a:p>
            <a:r>
              <a:rPr lang="en-US" dirty="0" smtClean="0"/>
              <a:t>Products</a:t>
            </a:r>
          </a:p>
          <a:p>
            <a:r>
              <a:rPr lang="en-US" dirty="0" smtClean="0"/>
              <a:t>Generic timeline</a:t>
            </a:r>
          </a:p>
          <a:p>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a:t>
            </a:r>
            <a:r>
              <a:rPr lang="en-US" sz="1600" dirty="0" smtClean="0"/>
              <a:t>14 days between each </a:t>
            </a:r>
            <a:r>
              <a:rPr lang="en-US" sz="1600" dirty="0" smtClean="0"/>
              <a:t>ATO day </a:t>
            </a:r>
            <a:r>
              <a:rPr lang="en-US" sz="1600" dirty="0" smtClean="0"/>
              <a:t>(real world days)</a:t>
            </a:r>
          </a:p>
          <a:p>
            <a:pPr marL="361950" indent="-180975"/>
            <a:r>
              <a:rPr lang="en-US" sz="1600" dirty="0" smtClean="0"/>
              <a:t>E</a:t>
            </a:r>
            <a:r>
              <a:rPr lang="en-US" sz="1600" dirty="0" smtClean="0"/>
              <a:t>ach ATO day is broken down into two events (DX.1 and DX.2. Time between DX.1 and DX.2 can be one week or more).</a:t>
            </a:r>
            <a:endParaRPr lang="en-US" sz="1600" dirty="0" smtClean="0"/>
          </a:p>
          <a:p>
            <a:pPr marL="361950" lvl="0" indent="-180975">
              <a:buNone/>
            </a:pPr>
            <a:endParaRPr lang="en-US" sz="1600" dirty="0" smtClean="0"/>
          </a:p>
          <a:p>
            <a:pPr marL="361950" lvl="0" indent="-180975"/>
            <a:r>
              <a:rPr lang="en-US" sz="1600" dirty="0" smtClean="0"/>
              <a:t>Day 1: </a:t>
            </a:r>
            <a:r>
              <a:rPr lang="en-US" sz="1600" dirty="0" smtClean="0"/>
              <a:t>Event D1.2, </a:t>
            </a:r>
            <a:r>
              <a:rPr lang="en-US" sz="1600" dirty="0" smtClean="0"/>
              <a:t>campaign day 1 (Sunday</a:t>
            </a:r>
            <a:r>
              <a:rPr lang="en-US" sz="1600" dirty="0" smtClean="0"/>
              <a:t>)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a:t>
            </a:r>
            <a:r>
              <a:rPr lang="en-US" sz="1600" dirty="0" smtClean="0"/>
              <a:t>Event D2.1, </a:t>
            </a:r>
            <a:r>
              <a:rPr lang="en-US" sz="1600" dirty="0" smtClean="0"/>
              <a:t>campaign day 2 (Sunday</a:t>
            </a:r>
            <a:r>
              <a:rPr lang="en-US" sz="1600" dirty="0" smtClean="0"/>
              <a:t>)</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a:t>
            </a:r>
            <a:r>
              <a:rPr lang="en-US" sz="1600" dirty="0" smtClean="0"/>
              <a:t>Briefing page</a:t>
            </a:r>
          </a:p>
          <a:p>
            <a:r>
              <a:rPr lang="en-US" sz="1600" dirty="0" smtClean="0"/>
              <a:t>Discord </a:t>
            </a:r>
            <a:r>
              <a:rPr lang="en-US" sz="1600" dirty="0" smtClean="0"/>
              <a:t>OPAC </a:t>
            </a:r>
            <a:r>
              <a:rPr lang="en-US" sz="1600" dirty="0" smtClean="0"/>
              <a:t>section: (</a:t>
            </a:r>
            <a:r>
              <a:rPr lang="en-US" sz="1600" dirty="0" smtClean="0"/>
              <a:t>OPAC </a:t>
            </a:r>
            <a:r>
              <a:rPr lang="en-US" sz="1600" dirty="0" smtClean="0"/>
              <a:t>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t>
            </a:r>
            <a:r>
              <a:rPr lang="en-US" sz="1200" dirty="0" smtClean="0"/>
              <a:t>available </a:t>
            </a:r>
            <a:r>
              <a:rPr lang="en-US" sz="1200" dirty="0" smtClean="0"/>
              <a:t>on the </a:t>
            </a:r>
            <a:r>
              <a:rPr lang="en-US" sz="1200" dirty="0" smtClean="0"/>
              <a:t>OPAC </a:t>
            </a:r>
            <a:r>
              <a:rPr lang="en-US" sz="1200" dirty="0" smtClean="0"/>
              <a:t>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a:t>
            </a:r>
            <a:r>
              <a:rPr lang="en-US" sz="1200" b="1" dirty="0" smtClean="0"/>
              <a:t>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TotalTime>
  <Words>1991</Words>
  <Application>Microsoft Office PowerPoint</Application>
  <PresentationFormat>Skjermfremvisning (16:9)</PresentationFormat>
  <Paragraphs>276</Paragraphs>
  <Slides>24</Slides>
  <Notes>1</Notes>
  <HiddenSlides>1</HiddenSlides>
  <MMClips>0</MMClips>
  <ScaleCrop>false</ScaleCrop>
  <HeadingPairs>
    <vt:vector size="4" baseType="variant">
      <vt:variant>
        <vt:lpstr>Tema</vt:lpstr>
      </vt:variant>
      <vt:variant>
        <vt:i4>1</vt:i4>
      </vt:variant>
      <vt:variant>
        <vt:lpstr>Lysbildetitler</vt:lpstr>
      </vt:variant>
      <vt:variant>
        <vt:i4>24</vt:i4>
      </vt:variant>
    </vt:vector>
  </HeadingPairs>
  <TitlesOfParts>
    <vt:vector size="25" baseType="lpstr">
      <vt:lpstr>Kontortema</vt:lpstr>
      <vt:lpstr>OPERATION ARCTIV CITADEL (OPAC) </vt:lpstr>
      <vt:lpstr>AGENDA</vt:lpstr>
      <vt:lpstr>LOCATIONS</vt:lpstr>
      <vt:lpstr>CONTESTED TERRITORY</vt:lpstr>
      <vt:lpstr>SITUATION &amp; TIMELINE  (1 of 2)</vt:lpstr>
      <vt:lpstr>SITUATION &amp; TIMELINE  (1 of 2)</vt:lpstr>
      <vt:lpstr>MILITARY SITUATION</vt:lpstr>
      <vt:lpstr>ACTORS - Allied</vt:lpstr>
      <vt:lpstr>ACTORS - Adversaries</vt:lpstr>
      <vt:lpstr>ACTORS - Adversaries</vt:lpstr>
      <vt:lpstr>FUNCTIONS / ROLES </vt:lpstr>
      <vt:lpstr>CJTF – 23  HQ</vt:lpstr>
      <vt:lpstr>JFACC</vt:lpstr>
      <vt:lpstr>AOC</vt:lpstr>
      <vt:lpstr>VID</vt:lpstr>
      <vt:lpstr>VIS</vt:lpstr>
      <vt:lpstr>Lysbilde 17</vt:lpstr>
      <vt:lpstr>PRODUCTS</vt:lpstr>
      <vt:lpstr>PRODUCTS</vt:lpstr>
      <vt:lpstr>PRODUCTS</vt:lpstr>
      <vt:lpstr>PRODUCTS</vt:lpstr>
      <vt:lpstr>PRODUCTS -  Pilots/controllers</vt:lpstr>
      <vt:lpstr>GENERIC TIMELINE</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110</cp:revision>
  <dcterms:created xsi:type="dcterms:W3CDTF">2019-03-12T22:01:00Z</dcterms:created>
  <dcterms:modified xsi:type="dcterms:W3CDTF">2024-12-27T17:37:03Z</dcterms:modified>
</cp:coreProperties>
</file>